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75" r:id="rId4"/>
  </p:sldMasterIdLst>
  <p:sldIdLst>
    <p:sldId id="256" r:id="rId5"/>
    <p:sldId id="315" r:id="rId6"/>
    <p:sldId id="274" r:id="rId7"/>
    <p:sldId id="306" r:id="rId8"/>
    <p:sldId id="308" r:id="rId9"/>
    <p:sldId id="307" r:id="rId10"/>
    <p:sldId id="258" r:id="rId11"/>
    <p:sldId id="309" r:id="rId12"/>
    <p:sldId id="310" r:id="rId13"/>
    <p:sldId id="311" r:id="rId14"/>
    <p:sldId id="313" r:id="rId15"/>
    <p:sldId id="264" r:id="rId16"/>
    <p:sldId id="266" r:id="rId17"/>
    <p:sldId id="282" r:id="rId18"/>
    <p:sldId id="284" r:id="rId19"/>
    <p:sldId id="296" r:id="rId20"/>
    <p:sldId id="301" r:id="rId21"/>
    <p:sldId id="295" r:id="rId22"/>
    <p:sldId id="281" r:id="rId23"/>
    <p:sldId id="294" r:id="rId24"/>
    <p:sldId id="275" r:id="rId25"/>
    <p:sldId id="270" r:id="rId26"/>
    <p:sldId id="285" r:id="rId27"/>
    <p:sldId id="280" r:id="rId28"/>
    <p:sldId id="265" r:id="rId29"/>
    <p:sldId id="283" r:id="rId30"/>
    <p:sldId id="287" r:id="rId31"/>
    <p:sldId id="286" r:id="rId32"/>
    <p:sldId id="316" r:id="rId33"/>
    <p:sldId id="276" r:id="rId34"/>
    <p:sldId id="300" r:id="rId35"/>
    <p:sldId id="288" r:id="rId36"/>
    <p:sldId id="289" r:id="rId37"/>
    <p:sldId id="290" r:id="rId38"/>
    <p:sldId id="293" r:id="rId39"/>
    <p:sldId id="278" r:id="rId40"/>
    <p:sldId id="297" r:id="rId41"/>
    <p:sldId id="298" r:id="rId42"/>
    <p:sldId id="299" r:id="rId43"/>
    <p:sldId id="261" r:id="rId44"/>
    <p:sldId id="263" r:id="rId45"/>
    <p:sldId id="302" r:id="rId46"/>
    <p:sldId id="312" r:id="rId47"/>
    <p:sldId id="303" r:id="rId48"/>
    <p:sldId id="314" r:id="rId49"/>
    <p:sldId id="257" r:id="rId50"/>
    <p:sldId id="305" r:id="rId51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65" autoAdjust="0"/>
    <p:restoredTop sz="94660"/>
  </p:normalViewPr>
  <p:slideViewPr>
    <p:cSldViewPr snapToGrid="0">
      <p:cViewPr varScale="1">
        <p:scale>
          <a:sx n="50" d="100"/>
          <a:sy n="50" d="100"/>
        </p:scale>
        <p:origin x="36" y="144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54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8068D4-9C48-46B3-9130-DD51EA37A298}" type="datetimeFigureOut">
              <a:rPr lang="pl-PL" smtClean="0"/>
              <a:t>2021-02-10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B2DBA-1071-44AF-A897-129F8BFEB4E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49630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14:prism isContent="1"/>
      </p:transition>
    </mc:Choice>
    <mc:Fallback xmlns="">
      <p:transition spd="slow" advClick="0" advTm="3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8068D4-9C48-46B3-9130-DD51EA37A298}" type="datetimeFigureOut">
              <a:rPr lang="pl-PL" smtClean="0"/>
              <a:t>2021-02-10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B2DBA-1071-44AF-A897-129F8BFEB4E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78618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14:prism isContent="1"/>
      </p:transition>
    </mc:Choice>
    <mc:Fallback xmlns="">
      <p:transition spd="slow" advClick="0" advTm="3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8068D4-9C48-46B3-9130-DD51EA37A298}" type="datetimeFigureOut">
              <a:rPr lang="pl-PL" smtClean="0"/>
              <a:t>2021-02-10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B2DBA-1071-44AF-A897-129F8BFEB4EA}" type="slidenum">
              <a:rPr lang="pl-PL" smtClean="0"/>
              <a:t>‹#›</a:t>
            </a:fld>
            <a:endParaRPr lang="pl-PL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3386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14:prism isContent="1"/>
      </p:transition>
    </mc:Choice>
    <mc:Fallback xmlns="">
      <p:transition spd="slow" advClick="0" advTm="300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8068D4-9C48-46B3-9130-DD51EA37A298}" type="datetimeFigureOut">
              <a:rPr lang="pl-PL" smtClean="0"/>
              <a:t>2021-02-10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B2DBA-1071-44AF-A897-129F8BFEB4E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11255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14:prism isContent="1"/>
      </p:transition>
    </mc:Choice>
    <mc:Fallback xmlns="">
      <p:transition spd="slow" advClick="0" advTm="3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 cyta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8068D4-9C48-46B3-9130-DD51EA37A298}" type="datetimeFigureOut">
              <a:rPr lang="pl-PL" smtClean="0"/>
              <a:t>2021-02-10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B2DBA-1071-44AF-A897-129F8BFEB4EA}" type="slidenum">
              <a:rPr lang="pl-PL" smtClean="0"/>
              <a:t>‹#›</a:t>
            </a:fld>
            <a:endParaRPr lang="pl-PL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111584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14:prism isContent="1"/>
      </p:transition>
    </mc:Choice>
    <mc:Fallback xmlns="">
      <p:transition spd="slow" advClick="0" advTm="300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wda lub fał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8068D4-9C48-46B3-9130-DD51EA37A298}" type="datetimeFigureOut">
              <a:rPr lang="pl-PL" smtClean="0"/>
              <a:t>2021-02-10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B2DBA-1071-44AF-A897-129F8BFEB4E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71360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14:prism isContent="1"/>
      </p:transition>
    </mc:Choice>
    <mc:Fallback xmlns="">
      <p:transition spd="slow" advClick="0" advTm="300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8068D4-9C48-46B3-9130-DD51EA37A298}" type="datetimeFigureOut">
              <a:rPr lang="pl-PL" smtClean="0"/>
              <a:t>2021-02-10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B2DBA-1071-44AF-A897-129F8BFEB4E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01551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14:prism isContent="1"/>
      </p:transition>
    </mc:Choice>
    <mc:Fallback xmlns="">
      <p:transition spd="slow" advClick="0" advTm="300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8068D4-9C48-46B3-9130-DD51EA37A298}" type="datetimeFigureOut">
              <a:rPr lang="pl-PL" smtClean="0"/>
              <a:t>2021-02-10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B2DBA-1071-44AF-A897-129F8BFEB4E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39301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14:prism isContent="1"/>
      </p:transition>
    </mc:Choice>
    <mc:Fallback xmlns="">
      <p:transition spd="slow" advClick="0" advTm="3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8068D4-9C48-46B3-9130-DD51EA37A298}" type="datetimeFigureOut">
              <a:rPr lang="pl-PL" smtClean="0"/>
              <a:t>2021-02-10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B2DBA-1071-44AF-A897-129F8BFEB4E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43661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14:prism isContent="1"/>
      </p:transition>
    </mc:Choice>
    <mc:Fallback xmlns="">
      <p:transition spd="slow" advClick="0" advTm="3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8068D4-9C48-46B3-9130-DD51EA37A298}" type="datetimeFigureOut">
              <a:rPr lang="pl-PL" smtClean="0"/>
              <a:t>2021-02-10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B2DBA-1071-44AF-A897-129F8BFEB4E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53809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14:prism isContent="1"/>
      </p:transition>
    </mc:Choice>
    <mc:Fallback xmlns="">
      <p:transition spd="slow" advClick="0" advTm="3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8068D4-9C48-46B3-9130-DD51EA37A298}" type="datetimeFigureOut">
              <a:rPr lang="pl-PL" smtClean="0"/>
              <a:t>2021-02-10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B2DBA-1071-44AF-A897-129F8BFEB4E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30947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14:prism isContent="1"/>
      </p:transition>
    </mc:Choice>
    <mc:Fallback xmlns="">
      <p:transition spd="slow" advClick="0" advTm="3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8068D4-9C48-46B3-9130-DD51EA37A298}" type="datetimeFigureOut">
              <a:rPr lang="pl-PL" smtClean="0"/>
              <a:t>2021-02-10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B2DBA-1071-44AF-A897-129F8BFEB4E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25517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14:prism isContent="1"/>
      </p:transition>
    </mc:Choice>
    <mc:Fallback xmlns="">
      <p:transition spd="slow" advClick="0" advTm="3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8068D4-9C48-46B3-9130-DD51EA37A298}" type="datetimeFigureOut">
              <a:rPr lang="pl-PL" smtClean="0"/>
              <a:t>2021-02-10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B2DBA-1071-44AF-A897-129F8BFEB4E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90525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14:prism isContent="1"/>
      </p:transition>
    </mc:Choice>
    <mc:Fallback xmlns="">
      <p:transition spd="slow" advClick="0" advTm="3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8068D4-9C48-46B3-9130-DD51EA37A298}" type="datetimeFigureOut">
              <a:rPr lang="pl-PL" smtClean="0"/>
              <a:t>2021-02-10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B2DBA-1071-44AF-A897-129F8BFEB4E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63234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14:prism isContent="1"/>
      </p:transition>
    </mc:Choice>
    <mc:Fallback xmlns="">
      <p:transition spd="slow" advClick="0" advTm="3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8068D4-9C48-46B3-9130-DD51EA37A298}" type="datetimeFigureOut">
              <a:rPr lang="pl-PL" smtClean="0"/>
              <a:t>2021-02-10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B2DBA-1071-44AF-A897-129F8BFEB4E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95554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14:prism isContent="1"/>
      </p:transition>
    </mc:Choice>
    <mc:Fallback xmlns="">
      <p:transition spd="slow" advClick="0" advTm="3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8068D4-9C48-46B3-9130-DD51EA37A298}" type="datetimeFigureOut">
              <a:rPr lang="pl-PL" smtClean="0"/>
              <a:t>2021-02-10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B2DBA-1071-44AF-A897-129F8BFEB4E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15193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14:prism isContent="1"/>
      </p:transition>
    </mc:Choice>
    <mc:Fallback xmlns="">
      <p:transition spd="slow" advClick="0" advTm="3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8068D4-9C48-46B3-9130-DD51EA37A298}" type="datetimeFigureOut">
              <a:rPr lang="pl-PL" smtClean="0"/>
              <a:t>2021-02-10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E15B2DBA-1071-44AF-A897-129F8BFEB4E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931105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6" r:id="rId1"/>
    <p:sldLayoutId id="2147483877" r:id="rId2"/>
    <p:sldLayoutId id="2147483878" r:id="rId3"/>
    <p:sldLayoutId id="2147483879" r:id="rId4"/>
    <p:sldLayoutId id="2147483880" r:id="rId5"/>
    <p:sldLayoutId id="2147483881" r:id="rId6"/>
    <p:sldLayoutId id="2147483882" r:id="rId7"/>
    <p:sldLayoutId id="2147483883" r:id="rId8"/>
    <p:sldLayoutId id="2147483884" r:id="rId9"/>
    <p:sldLayoutId id="2147483885" r:id="rId10"/>
    <p:sldLayoutId id="2147483886" r:id="rId11"/>
    <p:sldLayoutId id="2147483887" r:id="rId12"/>
    <p:sldLayoutId id="2147483888" r:id="rId13"/>
    <p:sldLayoutId id="2147483889" r:id="rId14"/>
    <p:sldLayoutId id="2147483890" r:id="rId15"/>
    <p:sldLayoutId id="2147483891" r:id="rId16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14:prism isContent="1"/>
      </p:transition>
    </mc:Choice>
    <mc:Fallback xmlns="">
      <p:transition spd="slow" advClick="0" advTm="3000">
        <p:fade/>
      </p:transition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6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6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4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3.jpeg"/><Relationship Id="rId4" Type="http://schemas.openxmlformats.org/officeDocument/2006/relationships/image" Target="../media/image9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6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0.jpeg"/><Relationship Id="rId4" Type="http://schemas.openxmlformats.org/officeDocument/2006/relationships/image" Target="../media/image99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4.png"/><Relationship Id="rId4" Type="http://schemas.openxmlformats.org/officeDocument/2006/relationships/image" Target="../media/image103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5EB00C15-C9F7-41BF-8549-980CB730B5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14451" y="228600"/>
            <a:ext cx="8496300" cy="2095499"/>
          </a:xfrm>
        </p:spPr>
        <p:txBody>
          <a:bodyPr>
            <a:normAutofit fontScale="90000"/>
          </a:bodyPr>
          <a:lstStyle/>
          <a:p>
            <a:pPr algn="ctr"/>
            <a:r>
              <a:rPr lang="pl-PL" sz="4800" b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SZKOŁA PODSTAWOWA NR 3                       IM. MIKOŁAJA KOPERNIKA                          WE WŁOCŁAWKU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xmlns="" id="{331DEAE6-03F1-4BBA-A7CE-17FBA8A9A4D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xmlns="" id="{9C735ABE-E6FA-4B66-BB39-44FA05B858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629168"/>
            <a:ext cx="11427405" cy="3940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677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14:prism isContent="1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30452" y="178699"/>
            <a:ext cx="8596668" cy="1320800"/>
          </a:xfrm>
        </p:spPr>
        <p:txBody>
          <a:bodyPr>
            <a:normAutofit fontScale="90000"/>
          </a:bodyPr>
          <a:lstStyle/>
          <a:p>
            <a:r>
              <a:rPr lang="pl-PL" b="1" dirty="0" smtClean="0">
                <a:latin typeface="Arial" panose="020B0604020202020204" pitchFamily="34" charset="0"/>
                <a:cs typeface="Arial" panose="020B0604020202020204" pitchFamily="34" charset="0"/>
              </a:rPr>
              <a:t>STARSI KOLEDZY PRZYGOTOWALI ZAJĘCIA DLA GRUPY PRZEDSZKOLNEJ</a:t>
            </a:r>
            <a:endParaRPr lang="pl-PL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2964">
            <a:off x="3420401" y="1636302"/>
            <a:ext cx="5581650" cy="4179260"/>
          </a:xfrm>
          <a:prstGeom prst="rect">
            <a:avLst/>
          </a:prstGeom>
        </p:spPr>
      </p:pic>
      <p:pic>
        <p:nvPicPr>
          <p:cNvPr id="6" name="Symbol zastępczy zawartości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7350" y="3761459"/>
            <a:ext cx="4184650" cy="3133256"/>
          </a:xfrm>
        </p:spPr>
      </p:pic>
      <p:pic>
        <p:nvPicPr>
          <p:cNvPr id="5" name="Symbol zastępczy zawartości 4"/>
          <p:cNvPicPr>
            <a:picLocks noGrp="1" noChangeAspect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98" y="3063791"/>
            <a:ext cx="4183062" cy="3132067"/>
          </a:xfrm>
        </p:spPr>
      </p:pic>
    </p:spTree>
    <p:extLst>
      <p:ext uri="{BB962C8B-B14F-4D97-AF65-F5344CB8AC3E}">
        <p14:creationId xmlns:p14="http://schemas.microsoft.com/office/powerpoint/2010/main" val="1054823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14:prism isContent="1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667871" y="659295"/>
            <a:ext cx="3308257" cy="1000539"/>
          </a:xfrm>
        </p:spPr>
        <p:txBody>
          <a:bodyPr anchor="ctr">
            <a:normAutofit fontScale="90000"/>
          </a:bodyPr>
          <a:lstStyle/>
          <a:p>
            <a:pPr algn="ctr"/>
            <a:r>
              <a:rPr lang="pl-PL" b="1" dirty="0" smtClean="0">
                <a:latin typeface="Arial" panose="020B0604020202020204" pitchFamily="34" charset="0"/>
                <a:cs typeface="Arial" panose="020B0604020202020204" pitchFamily="34" charset="0"/>
              </a:rPr>
              <a:t>W SZKOLE UCZYMY SIĘ</a:t>
            </a:r>
            <a:endParaRPr lang="pl-PL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83243" y="2307593"/>
            <a:ext cx="5398720" cy="4047608"/>
          </a:xfrm>
          <a:prstGeom prst="rect">
            <a:avLst/>
          </a:prstGeom>
        </p:spPr>
      </p:pic>
      <p:pic>
        <p:nvPicPr>
          <p:cNvPr id="6" name="Symbol zastępczy zawartości 5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022974" y="1659834"/>
            <a:ext cx="5464175" cy="4105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7853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14:prism isContent="1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CFD143D1-FC15-4332-BF98-AFC005C319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48131" y="343354"/>
            <a:ext cx="4871803" cy="855859"/>
          </a:xfrm>
        </p:spPr>
        <p:txBody>
          <a:bodyPr>
            <a:normAutofit/>
          </a:bodyPr>
          <a:lstStyle/>
          <a:p>
            <a:r>
              <a:rPr lang="pl-PL" sz="3600" b="1" dirty="0"/>
              <a:t>                     </a:t>
            </a:r>
          </a:p>
        </p:txBody>
      </p:sp>
      <p:pic>
        <p:nvPicPr>
          <p:cNvPr id="6" name="Symbol zastępczy zawartości 5">
            <a:extLst>
              <a:ext uri="{FF2B5EF4-FFF2-40B4-BE49-F238E27FC236}">
                <a16:creationId xmlns:a16="http://schemas.microsoft.com/office/drawing/2014/main" xmlns="" id="{5D2C721C-1D5C-4631-A734-DA1F1D96587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628" y="1897505"/>
            <a:ext cx="5847223" cy="4385417"/>
          </a:xfrm>
        </p:spPr>
      </p:pic>
      <p:pic>
        <p:nvPicPr>
          <p:cNvPr id="8" name="Symbol zastępczy zawartości 7">
            <a:extLst>
              <a:ext uri="{FF2B5EF4-FFF2-40B4-BE49-F238E27FC236}">
                <a16:creationId xmlns:a16="http://schemas.microsoft.com/office/drawing/2014/main" xmlns="" id="{867D5918-B6F8-44CE-8858-B76DDE24A30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2135" y="771283"/>
            <a:ext cx="5847223" cy="4385417"/>
          </a:xfrm>
        </p:spPr>
      </p:pic>
    </p:spTree>
    <p:extLst>
      <p:ext uri="{BB962C8B-B14F-4D97-AF65-F5344CB8AC3E}">
        <p14:creationId xmlns:p14="http://schemas.microsoft.com/office/powerpoint/2010/main" val="2030317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14:prism isContent="1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ymbol zastępczy zawartości 5">
            <a:extLst>
              <a:ext uri="{FF2B5EF4-FFF2-40B4-BE49-F238E27FC236}">
                <a16:creationId xmlns:a16="http://schemas.microsoft.com/office/drawing/2014/main" xmlns="" id="{BE95D065-98CE-4474-8794-38929DC5ED5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110" y="2009476"/>
            <a:ext cx="5870088" cy="4402566"/>
          </a:xfrm>
        </p:spPr>
      </p:pic>
      <p:pic>
        <p:nvPicPr>
          <p:cNvPr id="8" name="Symbol zastępczy zawartości 7">
            <a:extLst>
              <a:ext uri="{FF2B5EF4-FFF2-40B4-BE49-F238E27FC236}">
                <a16:creationId xmlns:a16="http://schemas.microsoft.com/office/drawing/2014/main" xmlns="" id="{162458B4-691C-4621-93BF-A1168C954EE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9848" y="523575"/>
            <a:ext cx="5489092" cy="4715175"/>
          </a:xfrm>
        </p:spPr>
      </p:pic>
    </p:spTree>
    <p:extLst>
      <p:ext uri="{BB962C8B-B14F-4D97-AF65-F5344CB8AC3E}">
        <p14:creationId xmlns:p14="http://schemas.microsoft.com/office/powerpoint/2010/main" val="1015270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14:prism isContent="1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4033">
            <a:off x="393248" y="300610"/>
            <a:ext cx="5563293" cy="4170101"/>
          </a:xfrm>
        </p:spPr>
      </p:pic>
      <p:pic>
        <p:nvPicPr>
          <p:cNvPr id="7" name="Symbol zastępczy zawartości 6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 rot="21232887">
            <a:off x="6292838" y="2167001"/>
            <a:ext cx="5554219" cy="4170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77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14:prism isContent="1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817" y="2178875"/>
            <a:ext cx="5560034" cy="4170025"/>
          </a:xfrm>
          <a:prstGeom prst="rect">
            <a:avLst/>
          </a:prstGeom>
        </p:spPr>
      </p:pic>
      <p:pic>
        <p:nvPicPr>
          <p:cNvPr id="4" name="Symbol zastępczy zawartości 3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292160" y="337931"/>
            <a:ext cx="5373017" cy="4025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33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14:prism isContent="1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15982" y="201931"/>
            <a:ext cx="10385368" cy="1023222"/>
          </a:xfrm>
        </p:spPr>
        <p:txBody>
          <a:bodyPr>
            <a:normAutofit/>
          </a:bodyPr>
          <a:lstStyle/>
          <a:p>
            <a:r>
              <a:rPr lang="pl-PL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UCZYMY SIĘ W TERENIE – ZIELONA SZKOŁA</a:t>
            </a:r>
            <a:endParaRPr lang="pl-PL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15617" y="973347"/>
            <a:ext cx="5604678" cy="3767931"/>
          </a:xfrm>
          <a:prstGeom prst="rect">
            <a:avLst/>
          </a:prstGeom>
        </p:spPr>
      </p:pic>
      <p:pic>
        <p:nvPicPr>
          <p:cNvPr id="6" name="Symbol zastępczy zawartości 5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350818" y="3080244"/>
            <a:ext cx="5554802" cy="3767931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23234" y="973347"/>
            <a:ext cx="5492634" cy="4213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206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14:prism isContent="1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60008" y="945597"/>
            <a:ext cx="3001933" cy="5336771"/>
          </a:xfrm>
          <a:prstGeom prst="rect">
            <a:avLst/>
          </a:prstGeom>
        </p:spPr>
      </p:pic>
      <p:pic>
        <p:nvPicPr>
          <p:cNvPr id="6" name="Symbol zastępczy zawartości 5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8008053" y="1097997"/>
            <a:ext cx="3001933" cy="5336771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87443" y="609600"/>
            <a:ext cx="4495107" cy="5993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436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14:prism isContent="1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ymbol zastępczy zawartości 5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582705" y="2121601"/>
            <a:ext cx="5325840" cy="4509012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415" y="1600200"/>
            <a:ext cx="5109689" cy="4462278"/>
          </a:xfrm>
          <a:prstGeom prst="rect">
            <a:avLst/>
          </a:prstGeom>
        </p:spPr>
      </p:pic>
      <p:pic>
        <p:nvPicPr>
          <p:cNvPr id="5" name="Picture 4" descr="http://www.sp3wloclawek.pl/zdj/big/1559639134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6535" y="221227"/>
            <a:ext cx="4112240" cy="5482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ole tekstowe 1"/>
          <p:cNvSpPr txBox="1"/>
          <p:nvPr/>
        </p:nvSpPr>
        <p:spPr>
          <a:xfrm>
            <a:off x="159027" y="79513"/>
            <a:ext cx="387626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b="1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AKTYWNIE WYPOCZYWAMY</a:t>
            </a:r>
            <a:endParaRPr lang="pl-PL" sz="3200"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2801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14:prism isContent="1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13222">
            <a:off x="450823" y="591331"/>
            <a:ext cx="5181600" cy="4206484"/>
          </a:xfrm>
        </p:spPr>
      </p:pic>
      <p:pic>
        <p:nvPicPr>
          <p:cNvPr id="6" name="Symbol zastępczy zawartości 5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2044540" y="3143251"/>
            <a:ext cx="5573471" cy="3714750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4904" y="1131139"/>
            <a:ext cx="6099515" cy="4574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905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14:prism isContent="1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037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14:prism isContent="1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ymbol zastępczy zawartości 5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86542" y="435054"/>
            <a:ext cx="5181600" cy="3886200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2150" y="428819"/>
            <a:ext cx="5189913" cy="3892435"/>
          </a:xfrm>
          <a:prstGeom prst="rect">
            <a:avLst/>
          </a:prstGeom>
        </p:spPr>
      </p:pic>
      <p:pic>
        <p:nvPicPr>
          <p:cNvPr id="7" name="Picture 2" descr="http://www.sp3wloclawek.pl/zdj/big/158167760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798" y="2552700"/>
            <a:ext cx="5181600" cy="388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ole tekstowe 3"/>
          <p:cNvSpPr txBox="1"/>
          <p:nvPr/>
        </p:nvSpPr>
        <p:spPr>
          <a:xfrm>
            <a:off x="386542" y="4873925"/>
            <a:ext cx="324517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pl-PL" sz="3200" b="1" dirty="0" smtClean="0">
                <a:solidFill>
                  <a:srgbClr val="4E67C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JEST TEŻ CZAS NA ZABAWĘ</a:t>
            </a:r>
            <a:endParaRPr lang="pl-PL" sz="3200" b="1" dirty="0">
              <a:solidFill>
                <a:srgbClr val="4E67C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9179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14:prism isContent="1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648884" y="2419350"/>
            <a:ext cx="8596668" cy="3714750"/>
          </a:xfrm>
        </p:spPr>
        <p:txBody>
          <a:bodyPr>
            <a:normAutofit/>
          </a:bodyPr>
          <a:lstStyle/>
          <a:p>
            <a:pPr algn="ctr"/>
            <a:r>
              <a:rPr lang="pl-PL" sz="40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Z</a:t>
            </a:r>
            <a:r>
              <a:rPr lang="pl-PL" sz="4000" dirty="0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ajęcia dydaktyczno-wychowawcze</a:t>
            </a:r>
            <a:br>
              <a:rPr lang="pl-PL" sz="4000" dirty="0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4000" dirty="0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 pozalekcyjne </a:t>
            </a:r>
            <a:br>
              <a:rPr lang="pl-PL" sz="4000" dirty="0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4000" dirty="0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wspierające indywidualny rozwój ucznia.</a:t>
            </a:r>
            <a:endParaRPr lang="pl-PL" sz="4000" dirty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531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14:prism isContent="1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DA8F073F-C430-452E-A80F-2E455241DD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3966" y="365125"/>
            <a:ext cx="9779833" cy="548481"/>
          </a:xfrm>
        </p:spPr>
        <p:txBody>
          <a:bodyPr>
            <a:noAutofit/>
          </a:bodyPr>
          <a:lstStyle/>
          <a:p>
            <a:r>
              <a:rPr lang="pl-PL" sz="3600" b="1" dirty="0"/>
              <a:t>                                </a:t>
            </a: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9167" y="1008616"/>
            <a:ext cx="5277908" cy="4625368"/>
          </a:xfrm>
        </p:spPr>
      </p:pic>
      <p:pic>
        <p:nvPicPr>
          <p:cNvPr id="8" name="Symbol zastępczy zawartości 7">
            <a:extLst>
              <a:ext uri="{FF2B5EF4-FFF2-40B4-BE49-F238E27FC236}">
                <a16:creationId xmlns:a16="http://schemas.microsoft.com/office/drawing/2014/main" xmlns="" id="{D9CD0242-E048-4279-9021-CF9DF9E30D3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331" y="973218"/>
            <a:ext cx="6261551" cy="4696164"/>
          </a:xfrm>
        </p:spPr>
      </p:pic>
    </p:spTree>
    <p:extLst>
      <p:ext uri="{BB962C8B-B14F-4D97-AF65-F5344CB8AC3E}">
        <p14:creationId xmlns:p14="http://schemas.microsoft.com/office/powerpoint/2010/main" val="2123950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14:prism isContent="1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                            </a:t>
            </a:r>
            <a:endParaRPr lang="pl-PL" dirty="0"/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584" y="1665334"/>
            <a:ext cx="5655452" cy="4279060"/>
          </a:xfrm>
        </p:spPr>
      </p:pic>
      <p:pic>
        <p:nvPicPr>
          <p:cNvPr id="6" name="Symbol zastępczy zawartości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2525" y="1665334"/>
            <a:ext cx="5708468" cy="4279060"/>
          </a:xfrm>
        </p:spPr>
      </p:pic>
    </p:spTree>
    <p:extLst>
      <p:ext uri="{BB962C8B-B14F-4D97-AF65-F5344CB8AC3E}">
        <p14:creationId xmlns:p14="http://schemas.microsoft.com/office/powerpoint/2010/main" val="2005934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14:prism isContent="1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9">
            <a:extLst>
              <a:ext uri="{FF2B5EF4-FFF2-40B4-BE49-F238E27FC236}">
                <a16:creationId xmlns:a16="http://schemas.microsoft.com/office/drawing/2014/main" xmlns="" id="{D017EA3B-D7A8-4478-B937-C2A1B7E3A7F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668" y="1676400"/>
            <a:ext cx="5722408" cy="4291806"/>
          </a:xfrm>
        </p:spPr>
      </p:pic>
      <p:pic>
        <p:nvPicPr>
          <p:cNvPr id="6" name="Symbol zastępczy zawartości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5807" y="1676400"/>
            <a:ext cx="5692602" cy="4267028"/>
          </a:xfrm>
        </p:spPr>
      </p:pic>
    </p:spTree>
    <p:extLst>
      <p:ext uri="{BB962C8B-B14F-4D97-AF65-F5344CB8AC3E}">
        <p14:creationId xmlns:p14="http://schemas.microsoft.com/office/powerpoint/2010/main" val="2851362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14:prism isContent="1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ymbol zastępczy zawartości 2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953" y="1287606"/>
            <a:ext cx="5563986" cy="4172989"/>
          </a:xfrm>
        </p:spPr>
      </p:pic>
      <p:pic>
        <p:nvPicPr>
          <p:cNvPr id="10" name="Symbol zastępczy zawartości 9">
            <a:extLst>
              <a:ext uri="{FF2B5EF4-FFF2-40B4-BE49-F238E27FC236}">
                <a16:creationId xmlns:a16="http://schemas.microsoft.com/office/drawing/2014/main" xmlns="" id="{C510A681-07A7-42A5-96D4-5910FB2E8A2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287606"/>
            <a:ext cx="5945230" cy="4282788"/>
          </a:xfrm>
        </p:spPr>
      </p:pic>
    </p:spTree>
    <p:extLst>
      <p:ext uri="{BB962C8B-B14F-4D97-AF65-F5344CB8AC3E}">
        <p14:creationId xmlns:p14="http://schemas.microsoft.com/office/powerpoint/2010/main" val="4144233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14:prism isContent="1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" y="1163782"/>
            <a:ext cx="5234201" cy="5364898"/>
          </a:xfrm>
        </p:spPr>
      </p:pic>
      <p:pic>
        <p:nvPicPr>
          <p:cNvPr id="6" name="Symbol zastępczy zawartości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2457" y="1163782"/>
            <a:ext cx="5506143" cy="5129389"/>
          </a:xfrm>
        </p:spPr>
      </p:pic>
    </p:spTree>
    <p:extLst>
      <p:ext uri="{BB962C8B-B14F-4D97-AF65-F5344CB8AC3E}">
        <p14:creationId xmlns:p14="http://schemas.microsoft.com/office/powerpoint/2010/main" val="4025883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14:prism isContent="1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594279"/>
            <a:ext cx="5647381" cy="4234404"/>
          </a:xfrm>
        </p:spPr>
      </p:pic>
      <p:pic>
        <p:nvPicPr>
          <p:cNvPr id="7" name="Symbol zastępczy zawartości 6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1594279"/>
            <a:ext cx="5714999" cy="4285103"/>
          </a:xfrm>
        </p:spPr>
      </p:pic>
    </p:spTree>
    <p:extLst>
      <p:ext uri="{BB962C8B-B14F-4D97-AF65-F5344CB8AC3E}">
        <p14:creationId xmlns:p14="http://schemas.microsoft.com/office/powerpoint/2010/main" val="2308196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14:prism isContent="1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zawartości 3"/>
          <p:cNvSpPr>
            <a:spLocks noGrp="1"/>
          </p:cNvSpPr>
          <p:nvPr>
            <p:ph sz="half" idx="1"/>
          </p:nvPr>
        </p:nvSpPr>
        <p:spPr>
          <a:xfrm>
            <a:off x="838200" y="1512915"/>
            <a:ext cx="1422862" cy="4351338"/>
          </a:xfrm>
        </p:spPr>
        <p:txBody>
          <a:bodyPr/>
          <a:lstStyle/>
          <a:p>
            <a:endParaRPr lang="pl-PL" dirty="0"/>
          </a:p>
        </p:txBody>
      </p:sp>
      <p:pic>
        <p:nvPicPr>
          <p:cNvPr id="1026" name="Picture 2" descr="http://www.sp3wloclawek.pl/zdj/big/160408143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5519" y="1028976"/>
            <a:ext cx="5524564" cy="4498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684" y="1027907"/>
            <a:ext cx="5998769" cy="4499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3445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14:prism isContent="1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5050" y="1325697"/>
            <a:ext cx="6574015" cy="4968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3718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14:prism isContent="1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66700" y="2609850"/>
            <a:ext cx="10037761" cy="1600200"/>
          </a:xfrm>
        </p:spPr>
        <p:txBody>
          <a:bodyPr>
            <a:noAutofit/>
          </a:bodyPr>
          <a:lstStyle/>
          <a:p>
            <a:pPr algn="ctr"/>
            <a:r>
              <a:rPr lang="pl-PL" sz="4800" dirty="0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Od przedszkolaka do uczniaka wspólnie  uczymy się i bawimy</a:t>
            </a:r>
            <a:endParaRPr lang="pl-PL" sz="4800" dirty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923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14:prism isContent="1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610784" y="2686050"/>
            <a:ext cx="8596668" cy="1320800"/>
          </a:xfrm>
        </p:spPr>
        <p:txBody>
          <a:bodyPr>
            <a:normAutofit/>
          </a:bodyPr>
          <a:lstStyle/>
          <a:p>
            <a:pPr algn="ctr"/>
            <a:r>
              <a:rPr lang="pl-PL" sz="4000" dirty="0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Kształcimy nawyki higienicznego                 i zdrowego trybu życia.</a:t>
            </a:r>
            <a:endParaRPr lang="pl-PL" sz="4000" dirty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8294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14:prism isContent="1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77812" y="2552700"/>
            <a:ext cx="5470723" cy="3679061"/>
          </a:xfrm>
          <a:prstGeom prst="rect">
            <a:avLst/>
          </a:prstGeom>
        </p:spPr>
      </p:pic>
      <p:pic>
        <p:nvPicPr>
          <p:cNvPr id="6" name="Symbol zastępczy zawartości 5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900935" y="859320"/>
            <a:ext cx="5864225" cy="3943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1699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14:prism isContent="1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ttp://www.sp3wloclawek.pl/zdj/big/1600677199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31311" y="815633"/>
            <a:ext cx="4198739" cy="5598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016" y="815633"/>
            <a:ext cx="5182049" cy="4716518"/>
          </a:xfrm>
          <a:prstGeom prst="rect">
            <a:avLst/>
          </a:prstGeom>
        </p:spPr>
      </p:pic>
      <p:pic>
        <p:nvPicPr>
          <p:cNvPr id="2050" name="Picture 2" descr="http://www.sp3wloclawek.pl/zdj/big/1600684473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10634" y="1714500"/>
            <a:ext cx="3365640" cy="4487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8826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14:prism isContent="1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435" y="1829383"/>
            <a:ext cx="4275940" cy="4351338"/>
          </a:xfrm>
        </p:spPr>
      </p:pic>
      <p:pic>
        <p:nvPicPr>
          <p:cNvPr id="6" name="Symbol zastępczy zawartości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7837" y="1619250"/>
            <a:ext cx="4707138" cy="4362450"/>
          </a:xfr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239298">
            <a:off x="3402637" y="1691300"/>
            <a:ext cx="5350625" cy="3774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936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14:prism isContent="1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796" y="1519779"/>
            <a:ext cx="5632528" cy="4223267"/>
          </a:xfrm>
        </p:spPr>
      </p:pic>
      <p:pic>
        <p:nvPicPr>
          <p:cNvPr id="6" name="Symbol zastępczy zawartości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6383" y="1571229"/>
            <a:ext cx="5557966" cy="4171817"/>
          </a:xfrm>
        </p:spPr>
      </p:pic>
    </p:spTree>
    <p:extLst>
      <p:ext uri="{BB962C8B-B14F-4D97-AF65-F5344CB8AC3E}">
        <p14:creationId xmlns:p14="http://schemas.microsoft.com/office/powerpoint/2010/main" val="4136542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14:prism isContent="1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2941" y="0"/>
            <a:ext cx="9144000" cy="6858000"/>
          </a:xfrm>
          <a:prstGeom prst="rect">
            <a:avLst/>
          </a:prstGeom>
        </p:spPr>
      </p:pic>
      <p:pic>
        <p:nvPicPr>
          <p:cNvPr id="4" name="Symbol zastępczy zawartości 3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 rot="20785573">
            <a:off x="552839" y="2464883"/>
            <a:ext cx="4893480" cy="3670109"/>
          </a:xfrm>
          <a:prstGeom prst="rect">
            <a:avLst/>
          </a:prstGeom>
        </p:spPr>
      </p:pic>
      <p:pic>
        <p:nvPicPr>
          <p:cNvPr id="5" name="Symbol zastępczy zawartości 4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 rot="20590811">
            <a:off x="6853701" y="2499107"/>
            <a:ext cx="4733312" cy="3549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6521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14:prism isContent="1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94508" y="1918912"/>
            <a:ext cx="10140142" cy="4672388"/>
          </a:xfrm>
        </p:spPr>
        <p:txBody>
          <a:bodyPr>
            <a:normAutofit/>
          </a:bodyPr>
          <a:lstStyle/>
          <a:p>
            <a:pPr algn="ctr"/>
            <a:r>
              <a:rPr lang="pl-PL" sz="4000" dirty="0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Tworzymy własne tradycje.</a:t>
            </a:r>
            <a:br>
              <a:rPr lang="pl-PL" sz="4000" dirty="0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4000" dirty="0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Pielęgnujemy tradycje własnego środowiska, regionu i kraju. </a:t>
            </a:r>
            <a:br>
              <a:rPr lang="pl-PL" sz="4000" dirty="0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4000" dirty="0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Poznajemy nowe miejsca.</a:t>
            </a:r>
            <a:endParaRPr lang="pl-PL" sz="4000" dirty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604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14:prism isContent="1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7480645" y="2301585"/>
            <a:ext cx="4183062" cy="4150222"/>
          </a:xfrm>
          <a:prstGeom prst="rect">
            <a:avLst/>
          </a:prstGeom>
        </p:spPr>
      </p:pic>
      <p:pic>
        <p:nvPicPr>
          <p:cNvPr id="6" name="Symbol zastępczy zawartości 5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85969" y="1583634"/>
            <a:ext cx="3263503" cy="4351338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814960">
            <a:off x="2072963" y="2611204"/>
            <a:ext cx="5389419" cy="3530984"/>
          </a:xfrm>
          <a:prstGeom prst="rect">
            <a:avLst/>
          </a:prstGeom>
        </p:spPr>
      </p:pic>
      <p:sp>
        <p:nvSpPr>
          <p:cNvPr id="2" name="pole tekstowe 1"/>
          <p:cNvSpPr txBox="1"/>
          <p:nvPr/>
        </p:nvSpPr>
        <p:spPr>
          <a:xfrm>
            <a:off x="1669773" y="447261"/>
            <a:ext cx="77624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b="1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JESIENNE IMPREZY ŚRODOWISKOWE</a:t>
            </a:r>
            <a:endParaRPr lang="pl-PL" sz="3200"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6394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14:prism isContent="1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ymbol zastępczy zawartości 5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92641" y="2133004"/>
            <a:ext cx="4715934" cy="4172546"/>
          </a:xfrm>
          <a:prstGeom prst="rect">
            <a:avLst/>
          </a:prstGeom>
        </p:spPr>
      </p:pic>
      <p:pic>
        <p:nvPicPr>
          <p:cNvPr id="5" name="Symbol zastępczy zawartości 4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592713" y="1695450"/>
            <a:ext cx="5299339" cy="3974504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16845" y="381000"/>
            <a:ext cx="4533137" cy="3857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1802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14:prism isContent="1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ymbol zastępczy zawartości 7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6" name="Symbol zastępczy zawartości 5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984768" y="1930400"/>
            <a:ext cx="5728260" cy="4296194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136" y="1825626"/>
            <a:ext cx="5419898" cy="4400968"/>
          </a:xfrm>
          <a:prstGeom prst="rect">
            <a:avLst/>
          </a:prstGeom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06984" y="180718"/>
            <a:ext cx="4541914" cy="3968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194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14:prism isContent="1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930400"/>
            <a:ext cx="6635068" cy="4611372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066800" y="280743"/>
            <a:ext cx="8896350" cy="748060"/>
          </a:xfrm>
        </p:spPr>
        <p:txBody>
          <a:bodyPr>
            <a:normAutofit/>
          </a:bodyPr>
          <a:lstStyle/>
          <a:p>
            <a:pPr algn="ctr"/>
            <a:r>
              <a:rPr lang="pl-PL" b="1" dirty="0" smtClean="0">
                <a:latin typeface="Arial" panose="020B0604020202020204" pitchFamily="34" charset="0"/>
                <a:cs typeface="Arial" panose="020B0604020202020204" pitchFamily="34" charset="0"/>
              </a:rPr>
              <a:t>TEATR OCZAMI PRZEDSZKOLAKA</a:t>
            </a:r>
            <a:endParaRPr lang="pl-PL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2594" y="1290542"/>
            <a:ext cx="4892876" cy="4176807"/>
          </a:xfrm>
        </p:spPr>
      </p:pic>
    </p:spTree>
    <p:extLst>
      <p:ext uri="{BB962C8B-B14F-4D97-AF65-F5344CB8AC3E}">
        <p14:creationId xmlns:p14="http://schemas.microsoft.com/office/powerpoint/2010/main" val="2523414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14:prism isContent="1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D2F15013-F7CC-4B96-984D-7AA90892B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01675"/>
          </a:xfrm>
        </p:spPr>
        <p:txBody>
          <a:bodyPr>
            <a:normAutofit/>
          </a:bodyPr>
          <a:lstStyle/>
          <a:p>
            <a:r>
              <a:rPr lang="pl-PL" sz="3600" b="1" dirty="0"/>
              <a:t>               </a:t>
            </a:r>
            <a:r>
              <a:rPr lang="pl-PL" sz="3200" b="1" dirty="0">
                <a:latin typeface="Arial" panose="020B0604020202020204" pitchFamily="34" charset="0"/>
                <a:cs typeface="Arial" panose="020B0604020202020204" pitchFamily="34" charset="0"/>
              </a:rPr>
              <a:t>Jesteśmy uczniami –Ślubowanie klas I  </a:t>
            </a:r>
          </a:p>
        </p:txBody>
      </p:sp>
      <p:pic>
        <p:nvPicPr>
          <p:cNvPr id="6" name="Symbol zastępczy zawartości 5">
            <a:extLst>
              <a:ext uri="{FF2B5EF4-FFF2-40B4-BE49-F238E27FC236}">
                <a16:creationId xmlns:a16="http://schemas.microsoft.com/office/drawing/2014/main" xmlns="" id="{A29F4A46-F8FD-4DBC-AC38-85B84BDB08E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57" t="355" r="557" b="-355"/>
          <a:stretch/>
        </p:blipFill>
        <p:spPr>
          <a:xfrm>
            <a:off x="130631" y="1281144"/>
            <a:ext cx="5965369" cy="4681471"/>
          </a:xfrm>
        </p:spPr>
      </p:pic>
      <p:pic>
        <p:nvPicPr>
          <p:cNvPr id="4" name="Symbol zastępczy zawartości 3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172199" y="1281144"/>
            <a:ext cx="5731625" cy="4664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474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14:prism isContent="1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ymbol zastępczy zawartości 2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30001" y="2286000"/>
            <a:ext cx="5399299" cy="4227516"/>
          </a:xfrm>
          <a:prstGeom prst="rect">
            <a:avLst/>
          </a:prstGeom>
        </p:spPr>
      </p:pic>
      <p:pic>
        <p:nvPicPr>
          <p:cNvPr id="8" name="Symbol zastępczy zawartości 7">
            <a:extLst>
              <a:ext uri="{FF2B5EF4-FFF2-40B4-BE49-F238E27FC236}">
                <a16:creationId xmlns:a16="http://schemas.microsoft.com/office/drawing/2014/main" xmlns="" id="{0EEA955D-44CE-4356-9C28-9706AA4F7D0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1701" y="452101"/>
            <a:ext cx="5671608" cy="4594565"/>
          </a:xfrm>
        </p:spPr>
      </p:pic>
    </p:spTree>
    <p:extLst>
      <p:ext uri="{BB962C8B-B14F-4D97-AF65-F5344CB8AC3E}">
        <p14:creationId xmlns:p14="http://schemas.microsoft.com/office/powerpoint/2010/main" val="1829497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14:prism isContent="1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ymbol zastępczy zawartości 6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930" y="1637132"/>
            <a:ext cx="5325150" cy="4039768"/>
          </a:xfrm>
        </p:spPr>
      </p:pic>
      <p:pic>
        <p:nvPicPr>
          <p:cNvPr id="6" name="Symbol zastępczy zawartości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8672" y="1560932"/>
            <a:ext cx="5591053" cy="4192168"/>
          </a:xfrm>
        </p:spPr>
      </p:pic>
    </p:spTree>
    <p:extLst>
      <p:ext uri="{BB962C8B-B14F-4D97-AF65-F5344CB8AC3E}">
        <p14:creationId xmlns:p14="http://schemas.microsoft.com/office/powerpoint/2010/main" val="3575798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14:prism isContent="1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9808" y="3977286"/>
            <a:ext cx="4038600" cy="3028950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6583" y="76104"/>
            <a:ext cx="6191825" cy="1028796"/>
          </a:xfrm>
        </p:spPr>
        <p:txBody>
          <a:bodyPr/>
          <a:lstStyle/>
          <a:p>
            <a:r>
              <a:rPr lang="pl-PL" b="1" dirty="0" smtClean="0"/>
              <a:t>MAMY SWÓJ SAMORZĄD</a:t>
            </a:r>
            <a:endParaRPr lang="pl-PL" b="1" dirty="0"/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561" y="1396904"/>
            <a:ext cx="4183062" cy="3137296"/>
          </a:xfr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96683" y="1473008"/>
            <a:ext cx="3162300" cy="4216400"/>
          </a:xfrm>
          <a:prstGeom prst="rect">
            <a:avLst/>
          </a:prstGeom>
        </p:spPr>
      </p:pic>
      <p:pic>
        <p:nvPicPr>
          <p:cNvPr id="6" name="Symbol zastępczy zawartości 5"/>
          <p:cNvPicPr>
            <a:picLocks noGrp="1" noChangeAspect="1"/>
          </p:cNvPicPr>
          <p:nvPr>
            <p:ph sz="half" idx="2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1192" y="0"/>
            <a:ext cx="4184650" cy="3138487"/>
          </a:xfrm>
        </p:spPr>
      </p:pic>
    </p:spTree>
    <p:extLst>
      <p:ext uri="{BB962C8B-B14F-4D97-AF65-F5344CB8AC3E}">
        <p14:creationId xmlns:p14="http://schemas.microsoft.com/office/powerpoint/2010/main" val="2489635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14:prism isContent="1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415" y="1195470"/>
            <a:ext cx="5949142" cy="4923213"/>
          </a:xfrm>
          <a:prstGeom prst="rect">
            <a:avLst/>
          </a:prstGeom>
        </p:spPr>
      </p:pic>
      <p:pic>
        <p:nvPicPr>
          <p:cNvPr id="6" name="Symbol zastępczy zawartości 5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777403" y="1195470"/>
            <a:ext cx="5104401" cy="4773267"/>
          </a:xfrm>
          <a:prstGeom prst="rect">
            <a:avLst/>
          </a:prstGeom>
        </p:spPr>
      </p:pic>
      <p:pic>
        <p:nvPicPr>
          <p:cNvPr id="5" name="Symbol zastępczy zawartości 4"/>
          <p:cNvPicPr>
            <a:picLocks noGrp="1" noChangeAspect="1"/>
          </p:cNvPicPr>
          <p:nvPr>
            <p:ph sz="half" idx="1"/>
          </p:nvPr>
        </p:nvPicPr>
        <p:blipFill>
          <a:blip r:embed="rId4"/>
          <a:stretch>
            <a:fillRect/>
          </a:stretch>
        </p:blipFill>
        <p:spPr>
          <a:xfrm>
            <a:off x="5253485" y="3404545"/>
            <a:ext cx="2469220" cy="3453455"/>
          </a:xfrm>
          <a:prstGeom prst="rect">
            <a:avLst/>
          </a:prstGeom>
        </p:spPr>
      </p:pic>
      <p:sp>
        <p:nvSpPr>
          <p:cNvPr id="2" name="pole tekstowe 1"/>
          <p:cNvSpPr txBox="1"/>
          <p:nvPr/>
        </p:nvSpPr>
        <p:spPr>
          <a:xfrm>
            <a:off x="404364" y="248479"/>
            <a:ext cx="56752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b="1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PIELĘGNUJEMY TRADYCJE</a:t>
            </a:r>
            <a:endParaRPr lang="pl-PL" sz="3200"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1165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14:prism isContent="1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01134" y="182562"/>
            <a:ext cx="9171516" cy="1320800"/>
          </a:xfrm>
        </p:spPr>
        <p:txBody>
          <a:bodyPr>
            <a:normAutofit/>
          </a:bodyPr>
          <a:lstStyle/>
          <a:p>
            <a:pPr algn="ctr"/>
            <a:r>
              <a:rPr lang="pl-PL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W SZKOLNEJ STOŁÓWCE DOMOWE OBIADY Z NASZEJ KUCHNI</a:t>
            </a:r>
            <a:endParaRPr lang="pl-PL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0700" y="2867025"/>
            <a:ext cx="5321300" cy="3990975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2100" y="1223962"/>
            <a:ext cx="7883128" cy="5634038"/>
          </a:xfrm>
          <a:prstGeom prst="rect">
            <a:avLst/>
          </a:prstGeom>
        </p:spPr>
      </p:pic>
      <p:pic>
        <p:nvPicPr>
          <p:cNvPr id="6" name="Symbol zastępczy zawartości 5"/>
          <p:cNvPicPr>
            <a:picLocks noGrp="1" noChangeAspect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24" y="3720704"/>
            <a:ext cx="4008304" cy="3137296"/>
          </a:xfrm>
        </p:spPr>
      </p:pic>
      <p:pic>
        <p:nvPicPr>
          <p:cNvPr id="5" name="Symbol zastępczy zawartości 4"/>
          <p:cNvPicPr>
            <a:picLocks noGrp="1" noChangeAspect="1"/>
          </p:cNvPicPr>
          <p:nvPr>
            <p:ph sz="half" idx="2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8649" y="3038475"/>
            <a:ext cx="5092701" cy="3819525"/>
          </a:xfrm>
        </p:spPr>
      </p:pic>
    </p:spTree>
    <p:extLst>
      <p:ext uri="{BB962C8B-B14F-4D97-AF65-F5344CB8AC3E}">
        <p14:creationId xmlns:p14="http://schemas.microsoft.com/office/powerpoint/2010/main" val="3383638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14:prism isContent="1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CC6A10AB-033E-49D2-9615-74C40D70BE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0453" y="414822"/>
            <a:ext cx="10515600" cy="815282"/>
          </a:xfrm>
        </p:spPr>
        <p:txBody>
          <a:bodyPr>
            <a:normAutofit/>
          </a:bodyPr>
          <a:lstStyle/>
          <a:p>
            <a:r>
              <a:rPr lang="pl-PL" dirty="0" smtClean="0"/>
              <a:t>       </a:t>
            </a:r>
            <a:r>
              <a:rPr lang="pl-PL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NASZA SZKOŁA CIĄGLE SIĘ ROZWIJA.</a:t>
            </a:r>
            <a:endParaRPr lang="pl-PL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3710" y="1321099"/>
            <a:ext cx="2830154" cy="4201010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22822" y="1321099"/>
            <a:ext cx="2894880" cy="4096255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96468" y="1321099"/>
            <a:ext cx="3333750" cy="1885950"/>
          </a:xfrm>
          <a:prstGeom prst="rect">
            <a:avLst/>
          </a:prstGeom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82860" y="3207049"/>
            <a:ext cx="4960966" cy="3510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899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14:prism isContent="1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1076451" y="704850"/>
            <a:ext cx="10610598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5400" dirty="0" smtClean="0">
                <a:ln w="0"/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Więcej informacji z życia szkoły </a:t>
            </a:r>
          </a:p>
          <a:p>
            <a:pPr algn="ctr"/>
            <a:r>
              <a:rPr lang="pl-PL" sz="5400" dirty="0">
                <a:ln w="0"/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pl-PL" sz="5400" dirty="0" smtClean="0">
                <a:ln w="0"/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stronie </a:t>
            </a:r>
            <a:r>
              <a:rPr lang="pl-PL" sz="5400" dirty="0">
                <a:ln w="0"/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internetowej:</a:t>
            </a:r>
          </a:p>
          <a:p>
            <a:pPr algn="ctr"/>
            <a:endParaRPr lang="pl-PL" sz="5400" dirty="0">
              <a:ln w="0"/>
              <a:gradFill>
                <a:gsLst>
                  <a:gs pos="21000">
                    <a:srgbClr val="53575C"/>
                  </a:gs>
                  <a:gs pos="88000">
                    <a:srgbClr val="C5C7CA"/>
                  </a:gs>
                </a:gsLst>
                <a:lin ang="5400000"/>
              </a:gradFill>
            </a:endParaRPr>
          </a:p>
        </p:txBody>
      </p:sp>
      <p:sp>
        <p:nvSpPr>
          <p:cNvPr id="3" name="Prostokąt 2"/>
          <p:cNvSpPr/>
          <p:nvPr/>
        </p:nvSpPr>
        <p:spPr>
          <a:xfrm>
            <a:off x="1123950" y="704850"/>
            <a:ext cx="1051560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pl-PL" sz="5400" dirty="0">
              <a:ln w="0"/>
              <a:gradFill>
                <a:gsLst>
                  <a:gs pos="21000">
                    <a:srgbClr val="53575C"/>
                  </a:gs>
                  <a:gs pos="88000">
                    <a:srgbClr val="C5C7CA"/>
                  </a:gs>
                </a:gsLst>
                <a:lin ang="5400000"/>
              </a:gradFill>
            </a:endParaRPr>
          </a:p>
        </p:txBody>
      </p:sp>
      <p:sp>
        <p:nvSpPr>
          <p:cNvPr id="5" name="Prostokąt 4"/>
          <p:cNvSpPr/>
          <p:nvPr/>
        </p:nvSpPr>
        <p:spPr>
          <a:xfrm rot="628331">
            <a:off x="485802" y="3475195"/>
            <a:ext cx="989373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5400" dirty="0">
                <a:solidFill>
                  <a:schemeClr val="accent6">
                    <a:lumMod val="50000"/>
                  </a:schemeClr>
                </a:solidFill>
              </a:rPr>
              <a:t>http://www.sp3wloclawek.pl/</a:t>
            </a:r>
          </a:p>
        </p:txBody>
      </p:sp>
      <p:sp>
        <p:nvSpPr>
          <p:cNvPr id="6" name="Prostokąt 5"/>
          <p:cNvSpPr/>
          <p:nvPr/>
        </p:nvSpPr>
        <p:spPr>
          <a:xfrm>
            <a:off x="2795485" y="5141660"/>
            <a:ext cx="453310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5400" dirty="0">
                <a:ln w="0"/>
                <a:solidFill>
                  <a:schemeClr val="bg2">
                    <a:lumMod val="10000"/>
                  </a:schemeClr>
                </a:solidFill>
              </a:rPr>
              <a:t>ZAPRASZAMY!</a:t>
            </a:r>
          </a:p>
        </p:txBody>
      </p:sp>
      <p:pic>
        <p:nvPicPr>
          <p:cNvPr id="9" name="Obraz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9624" y="3624614"/>
            <a:ext cx="2516697" cy="2946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0762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14:prism isContent="1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8680" y="2423716"/>
            <a:ext cx="5670611" cy="4252958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111349" y="369656"/>
            <a:ext cx="6104466" cy="1085850"/>
          </a:xfrm>
        </p:spPr>
        <p:txBody>
          <a:bodyPr>
            <a:normAutofit fontScale="90000"/>
          </a:bodyPr>
          <a:lstStyle/>
          <a:p>
            <a:pPr algn="ctr"/>
            <a:r>
              <a:rPr lang="pl-PL" b="1" dirty="0" smtClean="0">
                <a:latin typeface="Arial" panose="020B0604020202020204" pitchFamily="34" charset="0"/>
                <a:cs typeface="Arial" panose="020B0604020202020204" pitchFamily="34" charset="0"/>
              </a:rPr>
              <a:t>ŁĄCZYMY ZABAWĘ Z NAUKĄ</a:t>
            </a:r>
            <a:endParaRPr lang="pl-PL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403" y="1325818"/>
            <a:ext cx="3789892" cy="4937619"/>
          </a:xfrm>
        </p:spPr>
      </p:pic>
      <p:pic>
        <p:nvPicPr>
          <p:cNvPr id="6" name="Symbol zastępczy zawartości 5"/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47067">
            <a:off x="6909173" y="1794145"/>
            <a:ext cx="4991439" cy="4607491"/>
          </a:xfrm>
        </p:spPr>
      </p:pic>
    </p:spTree>
    <p:extLst>
      <p:ext uri="{BB962C8B-B14F-4D97-AF65-F5344CB8AC3E}">
        <p14:creationId xmlns:p14="http://schemas.microsoft.com/office/powerpoint/2010/main" val="3665330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14:prism isContent="1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697" y="67711"/>
            <a:ext cx="7620000" cy="5715000"/>
          </a:xfrm>
          <a:prstGeom prst="rect">
            <a:avLst/>
          </a:prstGeom>
        </p:spPr>
      </p:pic>
      <p:pic>
        <p:nvPicPr>
          <p:cNvPr id="6" name="Symbol zastępczy zawartości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82016">
            <a:off x="7198514" y="612040"/>
            <a:ext cx="4199889" cy="5599853"/>
          </a:xfrm>
        </p:spPr>
      </p:pic>
      <p:pic>
        <p:nvPicPr>
          <p:cNvPr id="5" name="Symbol zastępczy zawartości 5"/>
          <p:cNvPicPr>
            <a:picLocks noGrp="1" noChangeAspect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897" y="2716862"/>
            <a:ext cx="4790661" cy="4141138"/>
          </a:xfrm>
        </p:spPr>
      </p:pic>
    </p:spTree>
    <p:extLst>
      <p:ext uri="{BB962C8B-B14F-4D97-AF65-F5344CB8AC3E}">
        <p14:creationId xmlns:p14="http://schemas.microsoft.com/office/powerpoint/2010/main" val="2394797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14:prism isContent="1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FAD19CE0-3E49-4B91-9FC7-BD0D9B72F3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49196" y="631132"/>
            <a:ext cx="10515600" cy="774127"/>
          </a:xfrm>
        </p:spPr>
        <p:txBody>
          <a:bodyPr>
            <a:normAutofit/>
          </a:bodyPr>
          <a:lstStyle/>
          <a:p>
            <a:r>
              <a:rPr lang="pl-PL" dirty="0"/>
              <a:t>               </a:t>
            </a:r>
            <a:endParaRPr lang="pl-PL" b="1" dirty="0"/>
          </a:p>
        </p:txBody>
      </p:sp>
      <p:pic>
        <p:nvPicPr>
          <p:cNvPr id="6" name="Symbol zastępczy zawartości 5">
            <a:extLst>
              <a:ext uri="{FF2B5EF4-FFF2-40B4-BE49-F238E27FC236}">
                <a16:creationId xmlns:a16="http://schemas.microsoft.com/office/drawing/2014/main" xmlns="" id="{9433985A-258D-4C70-9B8E-97E023763DB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525" y="1659335"/>
            <a:ext cx="5629275" cy="4221956"/>
          </a:xfrm>
        </p:spPr>
      </p:pic>
      <p:pic>
        <p:nvPicPr>
          <p:cNvPr id="8" name="Symbol zastępczy zawartości 7">
            <a:extLst>
              <a:ext uri="{FF2B5EF4-FFF2-40B4-BE49-F238E27FC236}">
                <a16:creationId xmlns:a16="http://schemas.microsoft.com/office/drawing/2014/main" xmlns="" id="{571FD667-246E-4747-BAF8-2F324AEFF40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4425" y="1659335"/>
            <a:ext cx="5632076" cy="4221977"/>
          </a:xfrm>
        </p:spPr>
      </p:pic>
    </p:spTree>
    <p:extLst>
      <p:ext uri="{BB962C8B-B14F-4D97-AF65-F5344CB8AC3E}">
        <p14:creationId xmlns:p14="http://schemas.microsoft.com/office/powerpoint/2010/main" val="2206063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14:prism isContent="1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DZISIAJ MAMY KOSMICZNE ZAJĘCIA.</a:t>
            </a:r>
            <a:br>
              <a:rPr lang="pl-PL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Grupa przedszkolna poznaje kosmos.</a:t>
            </a:r>
            <a:endParaRPr lang="pl-PL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Symbol zastępczy zawartości 5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56924"/>
            <a:ext cx="4868119" cy="3651089"/>
          </a:xfrm>
        </p:spPr>
      </p:pic>
      <p:pic>
        <p:nvPicPr>
          <p:cNvPr id="5" name="Symbol zastępczy zawartości 4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7755">
            <a:off x="3279000" y="4342074"/>
            <a:ext cx="3794466" cy="2312546"/>
          </a:xfr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1479" y="1773665"/>
            <a:ext cx="5207000" cy="4443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5378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14:prism isContent="1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726500"/>
            <a:ext cx="8596668" cy="872178"/>
          </a:xfrm>
        </p:spPr>
        <p:txBody>
          <a:bodyPr>
            <a:normAutofit/>
          </a:bodyPr>
          <a:lstStyle/>
          <a:p>
            <a:r>
              <a:rPr lang="pl-PL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MY RÓWNIEŻ MAMY SWOJE ŚWIĘTA</a:t>
            </a:r>
            <a:endParaRPr lang="pl-PL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4700" y="1879977"/>
            <a:ext cx="6648450" cy="4986338"/>
          </a:xfrm>
          <a:prstGeom prst="rect">
            <a:avLst/>
          </a:prstGeom>
        </p:spPr>
      </p:pic>
      <p:pic>
        <p:nvPicPr>
          <p:cNvPr id="5" name="Symbol zastępczy zawartości 4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87839">
            <a:off x="-141288" y="2625327"/>
            <a:ext cx="4183062" cy="3353178"/>
          </a:xfrm>
        </p:spPr>
      </p:pic>
      <p:pic>
        <p:nvPicPr>
          <p:cNvPr id="6" name="Symbol zastępczy zawartości 5"/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8720">
            <a:off x="7117100" y="546574"/>
            <a:ext cx="4692101" cy="3519075"/>
          </a:xfrm>
        </p:spPr>
      </p:pic>
    </p:spTree>
    <p:extLst>
      <p:ext uri="{BB962C8B-B14F-4D97-AF65-F5344CB8AC3E}">
        <p14:creationId xmlns:p14="http://schemas.microsoft.com/office/powerpoint/2010/main" val="3234291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14:prism isContent="1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aseta">
  <a:themeElements>
    <a:clrScheme name="Aerodynamiczny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Cambria">
      <a:majorFont>
        <a:latin typeface="Cambria" panose="02040503050406030204"/>
        <a:ea typeface=""/>
        <a:cs typeface=""/>
        <a:font script="Jpan" typeface="HG明朝B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mbria" panose="02040503050406030204"/>
        <a:ea typeface=""/>
        <a:cs typeface=""/>
        <a:font script="Jpan" typeface="HG明朝B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Faset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C3FC4B7E58464A428944362120E3F763" ma:contentTypeVersion="10" ma:contentTypeDescription="Utwórz nowy dokument." ma:contentTypeScope="" ma:versionID="dcb63d0ffa3d9fd69941309cc924fffc">
  <xsd:schema xmlns:xsd="http://www.w3.org/2001/XMLSchema" xmlns:xs="http://www.w3.org/2001/XMLSchema" xmlns:p="http://schemas.microsoft.com/office/2006/metadata/properties" xmlns:ns3="e9f327a9-44a1-499a-b0ec-1cd6d1f965ae" xmlns:ns4="e9d7d471-81ce-4e45-bcbc-3a7c53ad1d38" targetNamespace="http://schemas.microsoft.com/office/2006/metadata/properties" ma:root="true" ma:fieldsID="15459080c8e31ee124a4c36ca32b6f5f" ns3:_="" ns4:_="">
    <xsd:import namespace="e9f327a9-44a1-499a-b0ec-1cd6d1f965ae"/>
    <xsd:import namespace="e9d7d471-81ce-4e45-bcbc-3a7c53ad1d38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DateTaken" minOccurs="0"/>
                <xsd:element ref="ns4:SharedWithUsers" minOccurs="0"/>
                <xsd:element ref="ns4:SharedWithDetails" minOccurs="0"/>
                <xsd:element ref="ns4:SharingHintHas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9f327a9-44a1-499a-b0ec-1cd6d1f965a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9d7d471-81ce-4e45-bcbc-3a7c53ad1d38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Udostępniani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Udostępnione dla — szczegóły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7" nillable="true" ma:displayName="Skrót wskazówki dotyczącej udostępniania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zawartości"/>
        <xsd:element ref="dc:title" minOccurs="0" maxOccurs="1" ma:index="4" ma:displayName="Tytuł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CDA49EB-33C3-4E22-99A0-DFED8750AB4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4BECFF0-1E67-4390-BE40-1CD39FFE5CF8}">
  <ds:schemaRefs>
    <ds:schemaRef ds:uri="e9d7d471-81ce-4e45-bcbc-3a7c53ad1d38"/>
    <ds:schemaRef ds:uri="http://purl.org/dc/elements/1.1/"/>
    <ds:schemaRef ds:uri="e9f327a9-44a1-499a-b0ec-1cd6d1f965ae"/>
    <ds:schemaRef ds:uri="http://www.w3.org/XML/1998/namespace"/>
    <ds:schemaRef ds:uri="http://schemas.microsoft.com/office/2006/metadata/properties"/>
    <ds:schemaRef ds:uri="http://purl.org/dc/dcmitype/"/>
    <ds:schemaRef ds:uri="http://schemas.openxmlformats.org/package/2006/metadata/core-properties"/>
    <ds:schemaRef ds:uri="http://purl.org/dc/terms/"/>
    <ds:schemaRef ds:uri="http://schemas.microsoft.com/office/2006/documentManagement/typ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CB65F9D6-D94F-41C7-92A4-E1620AE7CE8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9f327a9-44a1-499a-b0ec-1cd6d1f965ae"/>
    <ds:schemaRef ds:uri="e9d7d471-81ce-4e45-bcbc-3a7c53ad1d3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1427</TotalTime>
  <Words>125</Words>
  <Application>Microsoft Office PowerPoint</Application>
  <PresentationFormat>Panoramiczny</PresentationFormat>
  <Paragraphs>28</Paragraphs>
  <Slides>47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47</vt:i4>
      </vt:variant>
    </vt:vector>
  </HeadingPairs>
  <TitlesOfParts>
    <vt:vector size="51" baseType="lpstr">
      <vt:lpstr>Arial</vt:lpstr>
      <vt:lpstr>Cambria</vt:lpstr>
      <vt:lpstr>Wingdings 3</vt:lpstr>
      <vt:lpstr>Faseta</vt:lpstr>
      <vt:lpstr>SZKOŁA PODSTAWOWA NR 3                       IM. MIKOŁAJA KOPERNIKA                          WE WŁOCŁAWKU</vt:lpstr>
      <vt:lpstr>Prezentacja programu PowerPoint</vt:lpstr>
      <vt:lpstr>Od przedszkolaka do uczniaka wspólnie  uczymy się i bawimy</vt:lpstr>
      <vt:lpstr>TEATR OCZAMI PRZEDSZKOLAKA</vt:lpstr>
      <vt:lpstr>ŁĄCZYMY ZABAWĘ Z NAUKĄ</vt:lpstr>
      <vt:lpstr>Prezentacja programu PowerPoint</vt:lpstr>
      <vt:lpstr>               </vt:lpstr>
      <vt:lpstr>DZISIAJ MAMY KOSMICZNE ZAJĘCIA. Grupa przedszkolna poznaje kosmos.</vt:lpstr>
      <vt:lpstr>MY RÓWNIEŻ MAMY SWOJE ŚWIĘTA</vt:lpstr>
      <vt:lpstr>STARSI KOLEDZY PRZYGOTOWALI ZAJĘCIA DLA GRUPY PRZEDSZKOLNEJ</vt:lpstr>
      <vt:lpstr>W SZKOLE UCZYMY SIĘ</vt:lpstr>
      <vt:lpstr>                     </vt:lpstr>
      <vt:lpstr>Prezentacja programu PowerPoint</vt:lpstr>
      <vt:lpstr>Prezentacja programu PowerPoint</vt:lpstr>
      <vt:lpstr>Prezentacja programu PowerPoint</vt:lpstr>
      <vt:lpstr>UCZYMY SIĘ W TERENIE – ZIELONA SZKOŁA</vt:lpstr>
      <vt:lpstr>Prezentacja programu PowerPoint</vt:lpstr>
      <vt:lpstr>Prezentacja programu PowerPoint</vt:lpstr>
      <vt:lpstr>Prezentacja programu PowerPoint</vt:lpstr>
      <vt:lpstr>Prezentacja programu PowerPoint</vt:lpstr>
      <vt:lpstr>Zajęcia dydaktyczno-wychowawcze  i pozalekcyjne  wspierające indywidualny rozwój ucznia.</vt:lpstr>
      <vt:lpstr>                                </vt:lpstr>
      <vt:lpstr>                            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Kształcimy nawyki higienicznego                 i zdrowego trybu życia.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Tworzymy własne tradycje. Pielęgnujemy tradycje własnego środowiska, regionu i kraju.  Poznajemy nowe miejsca.</vt:lpstr>
      <vt:lpstr>Prezentacja programu PowerPoint</vt:lpstr>
      <vt:lpstr>Prezentacja programu PowerPoint</vt:lpstr>
      <vt:lpstr>Prezentacja programu PowerPoint</vt:lpstr>
      <vt:lpstr>               Jesteśmy uczniami –Ślubowanie klas I  </vt:lpstr>
      <vt:lpstr>Prezentacja programu PowerPoint</vt:lpstr>
      <vt:lpstr>Prezentacja programu PowerPoint</vt:lpstr>
      <vt:lpstr>MAMY SWÓJ SAMORZĄD</vt:lpstr>
      <vt:lpstr>Prezentacja programu PowerPoint</vt:lpstr>
      <vt:lpstr>W SZKOLNEJ STOŁÓWCE DOMOWE OBIADY Z NASZEJ KUCHNI</vt:lpstr>
      <vt:lpstr>       NASZA SZKOŁA CIĄGLE SIĘ ROZWIJA.</vt:lpstr>
      <vt:lpstr>Prezentacja programu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SZKOŁA PODSTAWOWA NR 3                       IM. MIKOŁAJA KOPERNIKA                          WE WŁOCŁAWKU</dc:title>
  <dc:creator>Aneta Ambrożkiewicz</dc:creator>
  <cp:lastModifiedBy>Aneta Ambrożkiewicz</cp:lastModifiedBy>
  <cp:revision>87</cp:revision>
  <dcterms:created xsi:type="dcterms:W3CDTF">2021-01-09T12:20:27Z</dcterms:created>
  <dcterms:modified xsi:type="dcterms:W3CDTF">2021-02-10T10:53:31Z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0x010100C3FC4B7E58464A428944362120E3F763</vt:lpwstr>
  </property>
</Properties>
</file>